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47"/>
  </p:notesMasterIdLst>
  <p:handoutMasterIdLst>
    <p:handoutMasterId r:id="rId48"/>
  </p:handoutMasterIdLst>
  <p:sldIdLst>
    <p:sldId id="358" r:id="rId6"/>
    <p:sldId id="378" r:id="rId7"/>
    <p:sldId id="381" r:id="rId8"/>
    <p:sldId id="406" r:id="rId9"/>
    <p:sldId id="376" r:id="rId10"/>
    <p:sldId id="383" r:id="rId11"/>
    <p:sldId id="379" r:id="rId12"/>
    <p:sldId id="380" r:id="rId13"/>
    <p:sldId id="384" r:id="rId14"/>
    <p:sldId id="385" r:id="rId15"/>
    <p:sldId id="392" r:id="rId16"/>
    <p:sldId id="382" r:id="rId17"/>
    <p:sldId id="377" r:id="rId18"/>
    <p:sldId id="393" r:id="rId19"/>
    <p:sldId id="400" r:id="rId20"/>
    <p:sldId id="397" r:id="rId21"/>
    <p:sldId id="395" r:id="rId22"/>
    <p:sldId id="394" r:id="rId23"/>
    <p:sldId id="399" r:id="rId24"/>
    <p:sldId id="410" r:id="rId25"/>
    <p:sldId id="398" r:id="rId26"/>
    <p:sldId id="411" r:id="rId27"/>
    <p:sldId id="412" r:id="rId28"/>
    <p:sldId id="413" r:id="rId29"/>
    <p:sldId id="396" r:id="rId30"/>
    <p:sldId id="416" r:id="rId31"/>
    <p:sldId id="417" r:id="rId32"/>
    <p:sldId id="418" r:id="rId33"/>
    <p:sldId id="419" r:id="rId34"/>
    <p:sldId id="420" r:id="rId35"/>
    <p:sldId id="401" r:id="rId36"/>
    <p:sldId id="414" r:id="rId37"/>
    <p:sldId id="415" r:id="rId38"/>
    <p:sldId id="402" r:id="rId39"/>
    <p:sldId id="403" r:id="rId40"/>
    <p:sldId id="404" r:id="rId41"/>
    <p:sldId id="407" r:id="rId42"/>
    <p:sldId id="405" r:id="rId43"/>
    <p:sldId id="408" r:id="rId44"/>
    <p:sldId id="409" r:id="rId45"/>
    <p:sldId id="31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p:scale>
          <a:sx n="33" d="100"/>
          <a:sy n="33" d="100"/>
        </p:scale>
        <p:origin x="1447" y="97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7313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9757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13929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09953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6009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4463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005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8041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0511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83469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28108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69318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40236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53682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6592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47298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70307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5378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50470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78017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8196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99313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dmakogon/novacc2017.2" TargetMode="External"/><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advTm="1172">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editors and shells…</a:t>
            </a:r>
          </a:p>
        </p:txBody>
      </p:sp>
    </p:spTree>
    <p:extLst>
      <p:ext uri="{BB962C8B-B14F-4D97-AF65-F5344CB8AC3E}">
        <p14:creationId xmlns:p14="http://schemas.microsoft.com/office/powerpoint/2010/main" val="2612003961"/>
      </p:ext>
    </p:extLst>
  </p:cSld>
  <p:clrMapOvr>
    <a:masterClrMapping/>
  </p:clrMapOvr>
  <p:transition advTm="106">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advTm="21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a:t>
            </a:r>
          </a:p>
          <a:p>
            <a:endParaRPr lang="en-US" dirty="0"/>
          </a:p>
          <a:p>
            <a:r>
              <a:rPr lang="en-US" dirty="0"/>
              <a:t>Primary language (in general)</a:t>
            </a:r>
          </a:p>
          <a:p>
            <a:endParaRPr lang="en-US" dirty="0"/>
          </a:p>
          <a:p>
            <a:r>
              <a:rPr lang="en-US" dirty="0"/>
              <a:t>Assignment: look around you</a:t>
            </a:r>
          </a:p>
        </p:txBody>
      </p:sp>
    </p:spTree>
    <p:custDataLst>
      <p:tags r:id="rId1"/>
    </p:custDataLst>
    <p:extLst>
      <p:ext uri="{BB962C8B-B14F-4D97-AF65-F5344CB8AC3E}">
        <p14:creationId xmlns:p14="http://schemas.microsoft.com/office/powerpoint/2010/main" val="113441882"/>
      </p:ext>
    </p:extLst>
  </p:cSld>
  <p:clrMapOvr>
    <a:masterClrMapping/>
  </p:clrMapOvr>
  <p:transition advTm="192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20" y="2354262"/>
            <a:ext cx="12242402" cy="261610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5400" dirty="0">
                <a:solidFill>
                  <a:schemeClr val="accent6"/>
                </a:solidFill>
              </a:rPr>
              <a:t>There are 10 types of people:</a:t>
            </a:r>
          </a:p>
          <a:p>
            <a:pPr algn="ctr">
              <a:lnSpc>
                <a:spcPct val="90000"/>
              </a:lnSpc>
              <a:spcAft>
                <a:spcPts val="600"/>
              </a:spcAft>
            </a:pPr>
            <a:r>
              <a:rPr lang="en-US" sz="5400" dirty="0">
                <a:solidFill>
                  <a:schemeClr val="accent6"/>
                </a:solidFill>
              </a:rPr>
              <a:t>Those who understand binary…</a:t>
            </a:r>
            <a:br>
              <a:rPr lang="en-US" sz="5400" dirty="0">
                <a:solidFill>
                  <a:schemeClr val="accent6"/>
                </a:solidFill>
              </a:rPr>
            </a:br>
            <a:r>
              <a:rPr lang="en-US" sz="5400" dirty="0">
                <a:solidFill>
                  <a:schemeClr val="accent6"/>
                </a:solidFill>
              </a:rPr>
              <a:t>And those who don’t</a:t>
            </a:r>
          </a:p>
        </p:txBody>
      </p:sp>
    </p:spTree>
    <p:custDataLst>
      <p:tags r:id="rId1"/>
    </p:custDataLst>
    <p:extLst>
      <p:ext uri="{BB962C8B-B14F-4D97-AF65-F5344CB8AC3E}">
        <p14:creationId xmlns:p14="http://schemas.microsoft.com/office/powerpoint/2010/main" val="1194732893"/>
      </p:ext>
    </p:extLst>
  </p:cSld>
  <p:clrMapOvr>
    <a:masterClrMapping/>
  </p:clrMapOvr>
  <p:transition advTm="177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custDataLst>
      <p:tags r:id="rId1"/>
    </p:custDataLst>
    <p:extLst>
      <p:ext uri="{BB962C8B-B14F-4D97-AF65-F5344CB8AC3E}">
        <p14:creationId xmlns:p14="http://schemas.microsoft.com/office/powerpoint/2010/main" val="592956311"/>
      </p:ext>
    </p:extLst>
  </p:cSld>
  <p:clrMapOvr>
    <a:masterClrMapping/>
  </p:clrMapOvr>
  <p:transition advTm="299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1415772"/>
          </a:xfrm>
        </p:spPr>
        <p:txBody>
          <a:bodyPr/>
          <a:lstStyle/>
          <a:p>
            <a:r>
              <a:rPr lang="en-US" dirty="0"/>
              <a:t>Where are you hiding???</a:t>
            </a:r>
          </a:p>
          <a:p>
            <a:r>
              <a:rPr lang="en-US" dirty="0"/>
              <a:t>Are you moving?</a:t>
            </a:r>
          </a:p>
        </p:txBody>
      </p:sp>
    </p:spTree>
    <p:custDataLst>
      <p:tags r:id="rId1"/>
    </p:custDataLst>
    <p:extLst>
      <p:ext uri="{BB962C8B-B14F-4D97-AF65-F5344CB8AC3E}">
        <p14:creationId xmlns:p14="http://schemas.microsoft.com/office/powerpoint/2010/main" val="2872994311"/>
      </p:ext>
    </p:extLst>
  </p:cSld>
  <p:clrMapOvr>
    <a:masterClrMapping/>
  </p:clrMapOvr>
  <p:transition advTm="405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4124206"/>
          </a:xfrm>
        </p:spPr>
        <p:txBody>
          <a:bodyPr/>
          <a:lstStyle/>
          <a:p>
            <a:endParaRPr lang="en-US" dirty="0"/>
          </a:p>
          <a:p>
            <a:r>
              <a:rPr lang="en-US" dirty="0"/>
              <a:t>Pointing devices</a:t>
            </a:r>
          </a:p>
          <a:p>
            <a:r>
              <a:rPr lang="en-US" dirty="0"/>
              <a:t>Hand gestures</a:t>
            </a:r>
          </a:p>
          <a:p>
            <a:r>
              <a:rPr lang="en-US" dirty="0"/>
              <a:t>Zooming</a:t>
            </a:r>
          </a:p>
          <a:p>
            <a:endParaRPr lang="en-US" dirty="0"/>
          </a:p>
          <a:p>
            <a:r>
              <a:rPr lang="en-US" dirty="0"/>
              <a:t>“As you can see…”</a:t>
            </a:r>
          </a:p>
        </p:txBody>
      </p:sp>
    </p:spTree>
    <p:custDataLst>
      <p:tags r:id="rId1"/>
    </p:custDataLst>
    <p:extLst>
      <p:ext uri="{BB962C8B-B14F-4D97-AF65-F5344CB8AC3E}">
        <p14:creationId xmlns:p14="http://schemas.microsoft.com/office/powerpoint/2010/main" val="3015033678"/>
      </p:ext>
    </p:extLst>
  </p:cSld>
  <p:clrMapOvr>
    <a:masterClrMapping/>
  </p:clrMapOvr>
  <p:transition advTm="14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2769989"/>
          </a:xfrm>
        </p:spPr>
        <p:txBody>
          <a:bodyPr/>
          <a:lstStyle/>
          <a:p>
            <a:endParaRPr lang="en-US" dirty="0"/>
          </a:p>
          <a:p>
            <a:r>
              <a:rPr lang="en-US" dirty="0"/>
              <a:t>Don’t assume people know them!</a:t>
            </a:r>
          </a:p>
          <a:p>
            <a:endParaRPr lang="en-US" dirty="0"/>
          </a:p>
          <a:p>
            <a:r>
              <a:rPr lang="en-US" dirty="0"/>
              <a:t>You know them. Explain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Q&amp;A – what to do</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endParaRPr lang="en-US" dirty="0"/>
          </a:p>
          <a:p>
            <a:r>
              <a:rPr lang="en-US" dirty="0"/>
              <a:t>Look for raised hands</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6065837" y="1897062"/>
            <a:ext cx="6553200" cy="3373231"/>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1250">
                      <a:schemeClr val="tx1"/>
                    </a:gs>
                    <a:gs pos="99000">
                      <a:schemeClr val="tx1"/>
                    </a:gs>
                  </a:gsLst>
                  <a:lin ang="5400000" scaled="0"/>
                </a:gradFill>
                <a:latin typeface="+mj-lt"/>
              </a:rPr>
              <a:t>Save to the end?</a:t>
            </a:r>
          </a:p>
          <a:p>
            <a:pPr>
              <a:lnSpc>
                <a:spcPct val="90000"/>
              </a:lnSpc>
              <a:spcAft>
                <a:spcPts val="600"/>
              </a:spcAft>
            </a:pPr>
            <a:r>
              <a:rPr lang="en-US" sz="4000" dirty="0">
                <a:gradFill>
                  <a:gsLst>
                    <a:gs pos="1250">
                      <a:schemeClr val="tx1"/>
                    </a:gs>
                    <a:gs pos="99000">
                      <a:schemeClr val="tx1"/>
                    </a:gs>
                  </a:gsLst>
                  <a:lin ang="5400000" scaled="0"/>
                </a:gradFill>
                <a:latin typeface="+mj-lt"/>
              </a:rPr>
              <a:t>Interactive?</a:t>
            </a:r>
          </a:p>
          <a:p>
            <a:pPr>
              <a:lnSpc>
                <a:spcPct val="90000"/>
              </a:lnSpc>
              <a:spcAft>
                <a:spcPts val="600"/>
              </a:spcAft>
            </a:pPr>
            <a:endParaRPr lang="en-US" sz="4000" dirty="0">
              <a:gradFill>
                <a:gsLst>
                  <a:gs pos="1250">
                    <a:schemeClr val="tx1"/>
                  </a:gs>
                  <a:gs pos="99000">
                    <a:schemeClr val="tx1"/>
                  </a:gs>
                </a:gsLst>
                <a:lin ang="5400000" scaled="0"/>
              </a:gradFill>
              <a:latin typeface="+mj-lt"/>
            </a:endParaRPr>
          </a:p>
          <a:p>
            <a:pPr>
              <a:lnSpc>
                <a:spcPct val="90000"/>
              </a:lnSpc>
              <a:spcAft>
                <a:spcPts val="600"/>
              </a:spcAft>
            </a:pPr>
            <a:r>
              <a:rPr lang="en-US" sz="4000" dirty="0">
                <a:gradFill>
                  <a:gsLst>
                    <a:gs pos="1250">
                      <a:schemeClr val="tx1"/>
                    </a:gs>
                    <a:gs pos="99000">
                      <a:schemeClr val="tx1"/>
                    </a:gs>
                  </a:gsLst>
                  <a:lin ang="5400000" scaled="0"/>
                </a:gradFill>
                <a:latin typeface="+mj-lt"/>
              </a:rPr>
              <a:t>It’s ok to cut short</a:t>
            </a:r>
          </a:p>
          <a:p>
            <a:pPr>
              <a:lnSpc>
                <a:spcPct val="90000"/>
              </a:lnSpc>
              <a:spcAft>
                <a:spcPts val="600"/>
              </a:spcAft>
            </a:pPr>
            <a:r>
              <a:rPr lang="en-US" sz="4000" dirty="0">
                <a:gradFill>
                  <a:gsLst>
                    <a:gs pos="1250">
                      <a:schemeClr val="tx1"/>
                    </a:gs>
                    <a:gs pos="99000">
                      <a:schemeClr val="tx1"/>
                    </a:gs>
                  </a:gsLst>
                  <a:lin ang="5400000" scaled="0"/>
                </a:gradFill>
                <a:latin typeface="+mj-lt"/>
              </a:rPr>
              <a:t>(politely)</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5392245"/>
          </a:xfrm>
        </p:spPr>
        <p:txBody>
          <a:bodyPr/>
          <a:lstStyle/>
          <a:p>
            <a:r>
              <a:rPr lang="en-US" sz="24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400" dirty="0"/>
            </a:br>
            <a:r>
              <a:rPr lang="en-US" sz="2400" dirty="0"/>
              <a:t>And... you have a huge audience filling seats. Different backgrounds. Different primary spoken language. Different eyesight &amp; hearing. Different coding skills. Different attention spans. HOW WILL YOU SURVIVE!?!? </a:t>
            </a:r>
          </a:p>
          <a:p>
            <a:br>
              <a:rPr lang="en-US" sz="2400" dirty="0"/>
            </a:br>
            <a:r>
              <a:rPr lang="en-US" sz="2400" dirty="0"/>
              <a:t>Having given, and watched, a huge bunch</a:t>
            </a:r>
            <a:r>
              <a:rPr lang="en-US" sz="2400" b="1" dirty="0"/>
              <a:t>*</a:t>
            </a:r>
            <a:r>
              <a:rPr lang="en-US" sz="24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400" dirty="0"/>
            </a:br>
            <a:r>
              <a:rPr lang="en-US" sz="2400" dirty="0"/>
              <a:t>*</a:t>
            </a:r>
            <a:r>
              <a:rPr lang="en-US" sz="2400" i="1" dirty="0"/>
              <a:t>Huge bunch</a:t>
            </a:r>
            <a:r>
              <a:rPr lang="en-US" sz="2400" dirty="0"/>
              <a:t> : a ridiculously-high number that gets larger every time I tell the story </a:t>
            </a:r>
            <a:br>
              <a:rPr lang="en-US" sz="2400" dirty="0"/>
            </a:br>
            <a:r>
              <a:rPr lang="en-US" sz="24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0997678"/>
      </p:ext>
    </p:extLst>
  </p:cSld>
  <p:clrMapOvr>
    <a:masterClrMapping/>
  </p:clrMapOvr>
  <p:transition advTm="10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Dealing with problems</a:t>
            </a:r>
          </a:p>
        </p:txBody>
      </p:sp>
    </p:spTree>
    <p:extLst>
      <p:ext uri="{BB962C8B-B14F-4D97-AF65-F5344CB8AC3E}">
        <p14:creationId xmlns:p14="http://schemas.microsoft.com/office/powerpoint/2010/main" val="20371582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problems</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4801314"/>
          </a:xfrm>
        </p:spPr>
        <p:txBody>
          <a:bodyPr/>
          <a:lstStyle/>
          <a:p>
            <a:endParaRPr lang="en-US" dirty="0"/>
          </a:p>
          <a:p>
            <a:r>
              <a:rPr lang="en-US" dirty="0"/>
              <a:t>Computer crash</a:t>
            </a:r>
          </a:p>
          <a:p>
            <a:r>
              <a:rPr lang="en-US" dirty="0"/>
              <a:t>Network failure</a:t>
            </a:r>
          </a:p>
          <a:p>
            <a:r>
              <a:rPr lang="en-US" dirty="0"/>
              <a:t>Mouse failure</a:t>
            </a:r>
          </a:p>
          <a:p>
            <a:r>
              <a:rPr lang="en-US" dirty="0"/>
              <a:t>Clicker failure</a:t>
            </a:r>
          </a:p>
          <a:p>
            <a:r>
              <a:rPr lang="en-US" dirty="0"/>
              <a:t>Demo failure</a:t>
            </a:r>
          </a:p>
          <a:p>
            <a:r>
              <a:rPr lang="en-US" dirty="0"/>
              <a:t>“Dead air”</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1119-81E1-499E-B062-5EEED5EDA471}"/>
              </a:ext>
            </a:extLst>
          </p:cNvPr>
          <p:cNvSpPr>
            <a:spLocks noGrp="1"/>
          </p:cNvSpPr>
          <p:nvPr>
            <p:ph type="title"/>
          </p:nvPr>
        </p:nvSpPr>
        <p:spPr/>
        <p:txBody>
          <a:bodyPr/>
          <a:lstStyle/>
          <a:p>
            <a:r>
              <a:rPr lang="en-US" dirty="0"/>
              <a:t>Computer crash</a:t>
            </a:r>
          </a:p>
        </p:txBody>
      </p:sp>
      <p:sp>
        <p:nvSpPr>
          <p:cNvPr id="3" name="Text Placeholder 2">
            <a:extLst>
              <a:ext uri="{FF2B5EF4-FFF2-40B4-BE49-F238E27FC236}">
                <a16:creationId xmlns:a16="http://schemas.microsoft.com/office/drawing/2014/main" id="{325FAA46-E041-4E5F-AB4F-EFD89BEFDE22}"/>
              </a:ext>
            </a:extLst>
          </p:cNvPr>
          <p:cNvSpPr>
            <a:spLocks noGrp="1"/>
          </p:cNvSpPr>
          <p:nvPr>
            <p:ph type="body" sz="quarter" idx="10"/>
          </p:nvPr>
        </p:nvSpPr>
        <p:spPr>
          <a:xfrm>
            <a:off x="274638" y="1212850"/>
            <a:ext cx="11887200" cy="4801314"/>
          </a:xfrm>
        </p:spPr>
        <p:txBody>
          <a:bodyPr/>
          <a:lstStyle/>
          <a:p>
            <a:endParaRPr lang="en-US" dirty="0"/>
          </a:p>
          <a:p>
            <a:r>
              <a:rPr lang="en-US" dirty="0"/>
              <a:t>Assume complete failure</a:t>
            </a:r>
          </a:p>
          <a:p>
            <a:endParaRPr lang="en-US" dirty="0"/>
          </a:p>
          <a:p>
            <a:r>
              <a:rPr lang="en-US" dirty="0"/>
              <a:t>Second computer?</a:t>
            </a:r>
          </a:p>
          <a:p>
            <a:r>
              <a:rPr lang="en-US" dirty="0"/>
              <a:t>Borrow computer?</a:t>
            </a:r>
          </a:p>
          <a:p>
            <a:r>
              <a:rPr lang="en-US" dirty="0"/>
              <a:t>Whiteboard?</a:t>
            </a:r>
          </a:p>
          <a:p>
            <a:r>
              <a:rPr lang="en-US" dirty="0"/>
              <a:t>Just… speak?</a:t>
            </a:r>
          </a:p>
        </p:txBody>
      </p:sp>
    </p:spTree>
    <p:extLst>
      <p:ext uri="{BB962C8B-B14F-4D97-AF65-F5344CB8AC3E}">
        <p14:creationId xmlns:p14="http://schemas.microsoft.com/office/powerpoint/2010/main" val="410161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084F-E161-4B90-B9F8-58D118DB6BE7}"/>
              </a:ext>
            </a:extLst>
          </p:cNvPr>
          <p:cNvSpPr>
            <a:spLocks noGrp="1"/>
          </p:cNvSpPr>
          <p:nvPr>
            <p:ph type="title"/>
          </p:nvPr>
        </p:nvSpPr>
        <p:spPr/>
        <p:txBody>
          <a:bodyPr/>
          <a:lstStyle/>
          <a:p>
            <a:r>
              <a:rPr lang="en-US" dirty="0"/>
              <a:t>Network failure</a:t>
            </a:r>
          </a:p>
        </p:txBody>
      </p:sp>
      <p:sp>
        <p:nvSpPr>
          <p:cNvPr id="3" name="Text Placeholder 2">
            <a:extLst>
              <a:ext uri="{FF2B5EF4-FFF2-40B4-BE49-F238E27FC236}">
                <a16:creationId xmlns:a16="http://schemas.microsoft.com/office/drawing/2014/main" id="{4956E29E-230B-4825-A98F-115440C3E6FA}"/>
              </a:ext>
            </a:extLst>
          </p:cNvPr>
          <p:cNvSpPr>
            <a:spLocks noGrp="1"/>
          </p:cNvSpPr>
          <p:nvPr>
            <p:ph type="body" sz="quarter" idx="10"/>
          </p:nvPr>
        </p:nvSpPr>
        <p:spPr>
          <a:xfrm>
            <a:off x="274638" y="1212850"/>
            <a:ext cx="11887200" cy="4801314"/>
          </a:xfrm>
        </p:spPr>
        <p:txBody>
          <a:bodyPr/>
          <a:lstStyle/>
          <a:p>
            <a:endParaRPr lang="en-US" dirty="0"/>
          </a:p>
          <a:p>
            <a:r>
              <a:rPr lang="en-US" i="1" dirty="0"/>
              <a:t>Most </a:t>
            </a:r>
            <a:r>
              <a:rPr lang="en-US" dirty="0"/>
              <a:t>demos can be run locally</a:t>
            </a:r>
          </a:p>
          <a:p>
            <a:endParaRPr lang="en-US" i="1" dirty="0"/>
          </a:p>
          <a:p>
            <a:r>
              <a:rPr lang="en-US" dirty="0"/>
              <a:t>Cloud? Tricky</a:t>
            </a:r>
          </a:p>
          <a:p>
            <a:r>
              <a:rPr lang="en-US" dirty="0"/>
              <a:t>   Local emulators</a:t>
            </a:r>
          </a:p>
          <a:p>
            <a:r>
              <a:rPr lang="en-US" dirty="0"/>
              <a:t>   Local databases</a:t>
            </a:r>
          </a:p>
          <a:p>
            <a:r>
              <a:rPr lang="en-US" dirty="0"/>
              <a:t>   Local web/app servers</a:t>
            </a:r>
          </a:p>
        </p:txBody>
      </p:sp>
    </p:spTree>
    <p:extLst>
      <p:ext uri="{BB962C8B-B14F-4D97-AF65-F5344CB8AC3E}">
        <p14:creationId xmlns:p14="http://schemas.microsoft.com/office/powerpoint/2010/main" val="750544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E558-AEBB-4398-90AE-EC5E7456E250}"/>
              </a:ext>
            </a:extLst>
          </p:cNvPr>
          <p:cNvSpPr>
            <a:spLocks noGrp="1"/>
          </p:cNvSpPr>
          <p:nvPr>
            <p:ph type="title"/>
          </p:nvPr>
        </p:nvSpPr>
        <p:spPr/>
        <p:txBody>
          <a:bodyPr/>
          <a:lstStyle/>
          <a:p>
            <a:r>
              <a:rPr lang="en-US" dirty="0"/>
              <a:t>Demo failure</a:t>
            </a:r>
          </a:p>
        </p:txBody>
      </p:sp>
      <p:sp>
        <p:nvSpPr>
          <p:cNvPr id="3" name="Text Placeholder 2">
            <a:extLst>
              <a:ext uri="{FF2B5EF4-FFF2-40B4-BE49-F238E27FC236}">
                <a16:creationId xmlns:a16="http://schemas.microsoft.com/office/drawing/2014/main" id="{BBEEC105-6F2B-4940-ABC8-B143F57F98A9}"/>
              </a:ext>
            </a:extLst>
          </p:cNvPr>
          <p:cNvSpPr>
            <a:spLocks noGrp="1"/>
          </p:cNvSpPr>
          <p:nvPr>
            <p:ph type="body" sz="quarter" idx="10"/>
          </p:nvPr>
        </p:nvSpPr>
        <p:spPr>
          <a:xfrm>
            <a:off x="274638" y="1212850"/>
            <a:ext cx="11887200" cy="5478423"/>
          </a:xfrm>
        </p:spPr>
        <p:txBody>
          <a:bodyPr/>
          <a:lstStyle/>
          <a:p>
            <a:endParaRPr lang="en-US" dirty="0"/>
          </a:p>
          <a:p>
            <a:r>
              <a:rPr lang="en-US" dirty="0"/>
              <a:t>Won’t compile? Throws errors?</a:t>
            </a:r>
          </a:p>
          <a:p>
            <a:endParaRPr lang="en-US" dirty="0"/>
          </a:p>
          <a:p>
            <a:r>
              <a:rPr lang="en-US" dirty="0"/>
              <a:t>Live-coding is risky. Awesome, but risky.</a:t>
            </a:r>
          </a:p>
          <a:p>
            <a:endParaRPr lang="en-US" dirty="0"/>
          </a:p>
          <a:p>
            <a:r>
              <a:rPr lang="en-US" dirty="0"/>
              <a:t>Snippets</a:t>
            </a:r>
          </a:p>
          <a:p>
            <a:r>
              <a:rPr lang="en-US" dirty="0"/>
              <a:t>Backup (or-primary) project, done, pre-tested</a:t>
            </a:r>
          </a:p>
          <a:p>
            <a:r>
              <a:rPr lang="en-US" dirty="0"/>
              <a:t>Screen recording of live-coding</a:t>
            </a:r>
          </a:p>
        </p:txBody>
      </p:sp>
    </p:spTree>
    <p:extLst>
      <p:ext uri="{BB962C8B-B14F-4D97-AF65-F5344CB8AC3E}">
        <p14:creationId xmlns:p14="http://schemas.microsoft.com/office/powerpoint/2010/main" val="119896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4801314"/>
          </a:xfrm>
        </p:spPr>
        <p:txBody>
          <a:bodyPr/>
          <a:lstStyle/>
          <a:p>
            <a:endParaRPr lang="en-US" dirty="0"/>
          </a:p>
          <a:p>
            <a:r>
              <a:rPr lang="en-US" dirty="0"/>
              <a:t>Some things take a while</a:t>
            </a:r>
          </a:p>
          <a:p>
            <a:r>
              <a:rPr lang="en-US" dirty="0"/>
              <a:t>Some things require typing</a:t>
            </a:r>
          </a:p>
          <a:p>
            <a:endParaRPr lang="en-US" dirty="0"/>
          </a:p>
          <a:p>
            <a:endParaRPr lang="en-US" dirty="0"/>
          </a:p>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F912B-7057-4574-9E89-8CEBA9D7AEE5}"/>
              </a:ext>
            </a:extLst>
          </p:cNvPr>
          <p:cNvSpPr>
            <a:spLocks noGrp="1"/>
          </p:cNvSpPr>
          <p:nvPr>
            <p:ph type="title"/>
          </p:nvPr>
        </p:nvSpPr>
        <p:spPr/>
        <p:txBody>
          <a:bodyPr/>
          <a:lstStyle/>
          <a:p>
            <a:r>
              <a:rPr lang="en-US" dirty="0"/>
              <a:t>Organizing your talk</a:t>
            </a:r>
          </a:p>
        </p:txBody>
      </p:sp>
    </p:spTree>
    <p:extLst>
      <p:ext uri="{BB962C8B-B14F-4D97-AF65-F5344CB8AC3E}">
        <p14:creationId xmlns:p14="http://schemas.microsoft.com/office/powerpoint/2010/main" val="26408048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A49A1-262D-421D-B913-22412E476542}"/>
              </a:ext>
            </a:extLst>
          </p:cNvPr>
          <p:cNvSpPr>
            <a:spLocks noGrp="1"/>
          </p:cNvSpPr>
          <p:nvPr>
            <p:ph type="title"/>
          </p:nvPr>
        </p:nvSpPr>
        <p:spPr/>
        <p:txBody>
          <a:bodyPr/>
          <a:lstStyle/>
          <a:p>
            <a:r>
              <a:rPr lang="en-US" dirty="0"/>
              <a:t>Content to consider</a:t>
            </a:r>
          </a:p>
        </p:txBody>
      </p:sp>
      <p:sp>
        <p:nvSpPr>
          <p:cNvPr id="4" name="Text Placeholder 3">
            <a:extLst>
              <a:ext uri="{FF2B5EF4-FFF2-40B4-BE49-F238E27FC236}">
                <a16:creationId xmlns:a16="http://schemas.microsoft.com/office/drawing/2014/main" id="{D2EAC200-D6EB-4BAA-8A86-CC5E1DCEFBF3}"/>
              </a:ext>
            </a:extLst>
          </p:cNvPr>
          <p:cNvSpPr>
            <a:spLocks noGrp="1"/>
          </p:cNvSpPr>
          <p:nvPr>
            <p:ph type="body" sz="quarter" idx="10"/>
          </p:nvPr>
        </p:nvSpPr>
        <p:spPr>
          <a:xfrm>
            <a:off x="274638" y="1212850"/>
            <a:ext cx="11887200" cy="5478423"/>
          </a:xfrm>
        </p:spPr>
        <p:txBody>
          <a:bodyPr/>
          <a:lstStyle/>
          <a:p>
            <a:endParaRPr lang="en-US" dirty="0"/>
          </a:p>
          <a:p>
            <a:r>
              <a:rPr lang="en-US" dirty="0"/>
              <a:t>Drawings</a:t>
            </a:r>
          </a:p>
          <a:p>
            <a:r>
              <a:rPr lang="en-US" dirty="0"/>
              <a:t>Code libraries</a:t>
            </a:r>
          </a:p>
          <a:p>
            <a:r>
              <a:rPr lang="en-US" dirty="0" err="1"/>
              <a:t>Github</a:t>
            </a:r>
            <a:r>
              <a:rPr lang="en-US" dirty="0"/>
              <a:t> repo’s</a:t>
            </a:r>
          </a:p>
          <a:p>
            <a:r>
              <a:rPr lang="en-US" dirty="0"/>
              <a:t>Code</a:t>
            </a:r>
          </a:p>
          <a:p>
            <a:r>
              <a:rPr lang="en-US" dirty="0"/>
              <a:t>Running demos</a:t>
            </a:r>
          </a:p>
          <a:p>
            <a:r>
              <a:rPr lang="en-US" dirty="0"/>
              <a:t>Data-viewing</a:t>
            </a:r>
          </a:p>
          <a:p>
            <a:r>
              <a:rPr lang="en-US" dirty="0"/>
              <a:t>Debugging</a:t>
            </a:r>
          </a:p>
        </p:txBody>
      </p:sp>
    </p:spTree>
    <p:extLst>
      <p:ext uri="{BB962C8B-B14F-4D97-AF65-F5344CB8AC3E}">
        <p14:creationId xmlns:p14="http://schemas.microsoft.com/office/powerpoint/2010/main" val="5533147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C81E-4D1F-4C36-A8CD-22117731275D}"/>
              </a:ext>
            </a:extLst>
          </p:cNvPr>
          <p:cNvSpPr>
            <a:spLocks noGrp="1"/>
          </p:cNvSpPr>
          <p:nvPr>
            <p:ph type="title"/>
          </p:nvPr>
        </p:nvSpPr>
        <p:spPr/>
        <p:txBody>
          <a:bodyPr/>
          <a:lstStyle/>
          <a:p>
            <a:r>
              <a:rPr lang="en-US" dirty="0"/>
              <a:t>Where do code &amp; demo go?</a:t>
            </a:r>
          </a:p>
        </p:txBody>
      </p:sp>
      <p:sp>
        <p:nvSpPr>
          <p:cNvPr id="3" name="Text Placeholder 2">
            <a:extLst>
              <a:ext uri="{FF2B5EF4-FFF2-40B4-BE49-F238E27FC236}">
                <a16:creationId xmlns:a16="http://schemas.microsoft.com/office/drawing/2014/main" id="{96BE2E4A-2E90-4348-AB57-89F5542C86EF}"/>
              </a:ext>
            </a:extLst>
          </p:cNvPr>
          <p:cNvSpPr>
            <a:spLocks noGrp="1"/>
          </p:cNvSpPr>
          <p:nvPr>
            <p:ph type="body" sz="quarter" idx="10"/>
          </p:nvPr>
        </p:nvSpPr>
        <p:spPr>
          <a:xfrm>
            <a:off x="274638" y="1212850"/>
            <a:ext cx="11887200" cy="4124206"/>
          </a:xfrm>
        </p:spPr>
        <p:txBody>
          <a:bodyPr/>
          <a:lstStyle/>
          <a:p>
            <a:endParaRPr lang="en-US" dirty="0"/>
          </a:p>
          <a:p>
            <a:r>
              <a:rPr lang="en-US" dirty="0"/>
              <a:t>Slides</a:t>
            </a:r>
          </a:p>
          <a:p>
            <a:r>
              <a:rPr lang="en-US" dirty="0"/>
              <a:t>Videos</a:t>
            </a:r>
          </a:p>
          <a:p>
            <a:r>
              <a:rPr lang="en-US" dirty="0"/>
              <a:t>Editors</a:t>
            </a:r>
          </a:p>
          <a:p>
            <a:r>
              <a:rPr lang="en-US" dirty="0"/>
              <a:t>Command shells</a:t>
            </a:r>
          </a:p>
          <a:p>
            <a:r>
              <a:rPr lang="en-US" dirty="0"/>
              <a:t>Web</a:t>
            </a:r>
          </a:p>
        </p:txBody>
      </p:sp>
    </p:spTree>
    <p:extLst>
      <p:ext uri="{BB962C8B-B14F-4D97-AF65-F5344CB8AC3E}">
        <p14:creationId xmlns:p14="http://schemas.microsoft.com/office/powerpoint/2010/main" val="4154463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677-16AF-4FEA-A6E3-0FB59E5F4D0B}"/>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57A5073-0D81-4B0C-A7E2-C0AAAECD102A}"/>
              </a:ext>
            </a:extLst>
          </p:cNvPr>
          <p:cNvSpPr>
            <a:spLocks noGrp="1"/>
          </p:cNvSpPr>
          <p:nvPr>
            <p:ph type="body" sz="quarter" idx="10"/>
          </p:nvPr>
        </p:nvSpPr>
        <p:spPr>
          <a:xfrm>
            <a:off x="274638" y="1212850"/>
            <a:ext cx="11887200" cy="5478423"/>
          </a:xfrm>
        </p:spPr>
        <p:txBody>
          <a:bodyPr/>
          <a:lstStyle/>
          <a:p>
            <a:endParaRPr lang="en-US" dirty="0"/>
          </a:p>
          <a:p>
            <a:r>
              <a:rPr lang="en-US" dirty="0"/>
              <a:t>For my talk today:</a:t>
            </a:r>
          </a:p>
          <a:p>
            <a:r>
              <a:rPr lang="en-US" dirty="0"/>
              <a:t>   PowerPoint</a:t>
            </a:r>
          </a:p>
          <a:p>
            <a:r>
              <a:rPr lang="en-US" dirty="0"/>
              <a:t>   </a:t>
            </a:r>
            <a:r>
              <a:rPr lang="en-US" dirty="0" err="1"/>
              <a:t>VSCode</a:t>
            </a:r>
            <a:endParaRPr lang="en-US" dirty="0"/>
          </a:p>
          <a:p>
            <a:r>
              <a:rPr lang="en-US" dirty="0"/>
              <a:t>   Visual Studio</a:t>
            </a:r>
          </a:p>
          <a:p>
            <a:r>
              <a:rPr lang="en-US" dirty="0"/>
              <a:t>   DOS prompt</a:t>
            </a:r>
          </a:p>
          <a:p>
            <a:r>
              <a:rPr lang="en-US" dirty="0"/>
              <a:t>   Ubuntu shell</a:t>
            </a:r>
          </a:p>
          <a:p>
            <a:r>
              <a:rPr lang="en-US" dirty="0"/>
              <a:t>   Browser</a:t>
            </a:r>
          </a:p>
        </p:txBody>
      </p:sp>
    </p:spTree>
    <p:extLst>
      <p:ext uri="{BB962C8B-B14F-4D97-AF65-F5344CB8AC3E}">
        <p14:creationId xmlns:p14="http://schemas.microsoft.com/office/powerpoint/2010/main" val="21503033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advTm="23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A324-F502-4EA4-BAA1-6BD585553688}"/>
              </a:ext>
            </a:extLst>
          </p:cNvPr>
          <p:cNvSpPr>
            <a:spLocks noGrp="1"/>
          </p:cNvSpPr>
          <p:nvPr>
            <p:ph type="title"/>
          </p:nvPr>
        </p:nvSpPr>
        <p:spPr/>
        <p:txBody>
          <a:bodyPr/>
          <a:lstStyle/>
          <a:p>
            <a:r>
              <a:rPr lang="en-US" dirty="0"/>
              <a:t>Bouncing between apps</a:t>
            </a:r>
          </a:p>
        </p:txBody>
      </p:sp>
      <p:sp>
        <p:nvSpPr>
          <p:cNvPr id="3" name="Text Placeholder 2">
            <a:extLst>
              <a:ext uri="{FF2B5EF4-FFF2-40B4-BE49-F238E27FC236}">
                <a16:creationId xmlns:a16="http://schemas.microsoft.com/office/drawing/2014/main" id="{788106B5-D915-4EF7-82D6-B96A058569F2}"/>
              </a:ext>
            </a:extLst>
          </p:cNvPr>
          <p:cNvSpPr>
            <a:spLocks noGrp="1"/>
          </p:cNvSpPr>
          <p:nvPr>
            <p:ph type="body" sz="quarter" idx="10"/>
          </p:nvPr>
        </p:nvSpPr>
        <p:spPr>
          <a:xfrm>
            <a:off x="274638" y="1212850"/>
            <a:ext cx="11887200" cy="3447098"/>
          </a:xfrm>
        </p:spPr>
        <p:txBody>
          <a:bodyPr/>
          <a:lstStyle/>
          <a:p>
            <a:endParaRPr lang="en-US" dirty="0"/>
          </a:p>
          <a:p>
            <a:r>
              <a:rPr lang="en-US" dirty="0"/>
              <a:t>Try to minimize switching</a:t>
            </a:r>
          </a:p>
          <a:p>
            <a:r>
              <a:rPr lang="en-US" dirty="0"/>
              <a:t>Don’t make people watch you alt-tab constantly</a:t>
            </a:r>
          </a:p>
          <a:p>
            <a:endParaRPr lang="en-US" dirty="0"/>
          </a:p>
          <a:p>
            <a:r>
              <a:rPr lang="en-US" dirty="0"/>
              <a:t>Keep minimal apps / tabs open</a:t>
            </a:r>
          </a:p>
        </p:txBody>
      </p:sp>
    </p:spTree>
    <p:extLst>
      <p:ext uri="{BB962C8B-B14F-4D97-AF65-F5344CB8AC3E}">
        <p14:creationId xmlns:p14="http://schemas.microsoft.com/office/powerpoint/2010/main" val="31350010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6682112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28052-E8DB-4058-8C42-69559A283E5D}"/>
              </a:ext>
            </a:extLst>
          </p:cNvPr>
          <p:cNvSpPr>
            <a:spLocks noGrp="1"/>
          </p:cNvSpPr>
          <p:nvPr>
            <p:ph type="title"/>
          </p:nvPr>
        </p:nvSpPr>
        <p:spPr/>
        <p:txBody>
          <a:bodyPr/>
          <a:lstStyle/>
          <a:p>
            <a:r>
              <a:rPr lang="en-US" dirty="0"/>
              <a:t>Rehearsing and timing</a:t>
            </a:r>
          </a:p>
        </p:txBody>
      </p:sp>
      <p:sp>
        <p:nvSpPr>
          <p:cNvPr id="4" name="Text Placeholder 3">
            <a:extLst>
              <a:ext uri="{FF2B5EF4-FFF2-40B4-BE49-F238E27FC236}">
                <a16:creationId xmlns:a16="http://schemas.microsoft.com/office/drawing/2014/main" id="{2827F111-5A22-4E66-A003-F38FAD77F792}"/>
              </a:ext>
            </a:extLst>
          </p:cNvPr>
          <p:cNvSpPr>
            <a:spLocks noGrp="1"/>
          </p:cNvSpPr>
          <p:nvPr>
            <p:ph type="body" sz="quarter" idx="10"/>
          </p:nvPr>
        </p:nvSpPr>
        <p:spPr>
          <a:xfrm>
            <a:off x="274638" y="1212850"/>
            <a:ext cx="11887200" cy="5478423"/>
          </a:xfrm>
        </p:spPr>
        <p:txBody>
          <a:bodyPr/>
          <a:lstStyle/>
          <a:p>
            <a:r>
              <a:rPr lang="en-US" dirty="0"/>
              <a:t>New talk? Rehearse. A LOT.</a:t>
            </a:r>
          </a:p>
          <a:p>
            <a:endParaRPr lang="en-US" dirty="0"/>
          </a:p>
          <a:p>
            <a:r>
              <a:rPr lang="en-US" dirty="0"/>
              <a:t>Old talk? Rehearse. Just do it.</a:t>
            </a:r>
          </a:p>
          <a:p>
            <a:endParaRPr lang="en-US" dirty="0"/>
          </a:p>
          <a:p>
            <a:r>
              <a:rPr lang="en-US" dirty="0"/>
              <a:t>Clock time: don’t use it all.</a:t>
            </a:r>
          </a:p>
          <a:p>
            <a:r>
              <a:rPr lang="en-US" dirty="0"/>
              <a:t>   Q&amp;A</a:t>
            </a:r>
          </a:p>
          <a:p>
            <a:r>
              <a:rPr lang="en-US" dirty="0"/>
              <a:t>   Unforeseen problems</a:t>
            </a:r>
          </a:p>
          <a:p>
            <a:r>
              <a:rPr lang="en-US" dirty="0"/>
              <a:t>   Schedule delays</a:t>
            </a:r>
          </a:p>
        </p:txBody>
      </p:sp>
    </p:spTree>
    <p:extLst>
      <p:ext uri="{BB962C8B-B14F-4D97-AF65-F5344CB8AC3E}">
        <p14:creationId xmlns:p14="http://schemas.microsoft.com/office/powerpoint/2010/main" val="24325273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BA9B-BB09-47D9-9902-DFC8BABD57CE}"/>
              </a:ext>
            </a:extLst>
          </p:cNvPr>
          <p:cNvSpPr>
            <a:spLocks noGrp="1"/>
          </p:cNvSpPr>
          <p:nvPr>
            <p:ph type="title"/>
          </p:nvPr>
        </p:nvSpPr>
        <p:spPr/>
        <p:txBody>
          <a:bodyPr/>
          <a:lstStyle/>
          <a:p>
            <a:r>
              <a:rPr lang="en-US" dirty="0"/>
              <a:t>Where is a clock?</a:t>
            </a:r>
          </a:p>
        </p:txBody>
      </p:sp>
      <p:sp>
        <p:nvSpPr>
          <p:cNvPr id="3" name="Text Placeholder 2">
            <a:extLst>
              <a:ext uri="{FF2B5EF4-FFF2-40B4-BE49-F238E27FC236}">
                <a16:creationId xmlns:a16="http://schemas.microsoft.com/office/drawing/2014/main" id="{89348D1F-67FE-450F-A723-8A114EFEE9EF}"/>
              </a:ext>
            </a:extLst>
          </p:cNvPr>
          <p:cNvSpPr>
            <a:spLocks noGrp="1"/>
          </p:cNvSpPr>
          <p:nvPr>
            <p:ph type="body" sz="quarter" idx="10"/>
          </p:nvPr>
        </p:nvSpPr>
        <p:spPr>
          <a:xfrm>
            <a:off x="274638" y="1212850"/>
            <a:ext cx="11887200" cy="1415772"/>
          </a:xfrm>
        </p:spPr>
        <p:txBody>
          <a:bodyPr/>
          <a:lstStyle/>
          <a:p>
            <a:endParaRPr lang="en-US" dirty="0"/>
          </a:p>
          <a:p>
            <a:r>
              <a:rPr lang="en-US" dirty="0"/>
              <a:t>Countdown timers are great!</a:t>
            </a:r>
          </a:p>
        </p:txBody>
      </p:sp>
    </p:spTree>
    <p:extLst>
      <p:ext uri="{BB962C8B-B14F-4D97-AF65-F5344CB8AC3E}">
        <p14:creationId xmlns:p14="http://schemas.microsoft.com/office/powerpoint/2010/main" val="7577265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Charged laptop(s) + Power adapters</a:t>
            </a:r>
          </a:p>
          <a:p>
            <a:r>
              <a:rPr lang="en-US" dirty="0"/>
              <a:t>Video adapters</a:t>
            </a:r>
          </a:p>
          <a:p>
            <a:r>
              <a:rPr lang="en-US" dirty="0"/>
              <a:t>Network adapter</a:t>
            </a:r>
          </a:p>
          <a:p>
            <a:r>
              <a:rPr lang="en-US" dirty="0"/>
              <a:t>Hotspot</a:t>
            </a:r>
          </a:p>
          <a:p>
            <a:r>
              <a:rPr lang="en-US" dirty="0"/>
              <a:t>Clicker / pointer / mouse</a:t>
            </a:r>
          </a:p>
          <a:p>
            <a:r>
              <a:rPr lang="en-US" dirty="0"/>
              <a:t>Device batteries (charged, plus extras)</a:t>
            </a:r>
          </a:p>
          <a:p>
            <a:endParaRPr lang="en-US" dirty="0"/>
          </a:p>
        </p:txBody>
      </p:sp>
    </p:spTree>
    <p:extLst>
      <p:ext uri="{BB962C8B-B14F-4D97-AF65-F5344CB8AC3E}">
        <p14:creationId xmlns:p14="http://schemas.microsoft.com/office/powerpoint/2010/main" val="2270630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5478423"/>
          </a:xfrm>
        </p:spPr>
        <p:txBody>
          <a:bodyPr/>
          <a:lstStyle/>
          <a:p>
            <a:endParaRPr lang="en-US" dirty="0"/>
          </a:p>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a:p>
            <a:r>
              <a:rPr lang="en-US" dirty="0" err="1"/>
              <a:t>Timezone</a:t>
            </a:r>
            <a:r>
              <a:rPr lang="en-US" dirty="0"/>
              <a:t>: system clock</a:t>
            </a:r>
          </a:p>
        </p:txBody>
      </p:sp>
    </p:spTree>
    <p:extLst>
      <p:ext uri="{BB962C8B-B14F-4D97-AF65-F5344CB8AC3E}">
        <p14:creationId xmlns:p14="http://schemas.microsoft.com/office/powerpoint/2010/main" val="423106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endParaRPr lang="en-US" dirty="0"/>
          </a:p>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p:txBody>
      </p:sp>
    </p:spTree>
    <p:extLst>
      <p:ext uri="{BB962C8B-B14F-4D97-AF65-F5344CB8AC3E}">
        <p14:creationId xmlns:p14="http://schemas.microsoft.com/office/powerpoint/2010/main" val="532388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B169-3DA7-436E-A7D8-02E2634D55E4}"/>
              </a:ext>
            </a:extLst>
          </p:cNvPr>
          <p:cNvSpPr>
            <a:spLocks noGrp="1"/>
          </p:cNvSpPr>
          <p:nvPr>
            <p:ph type="title"/>
          </p:nvPr>
        </p:nvSpPr>
        <p:spPr/>
        <p:txBody>
          <a:bodyPr/>
          <a:lstStyle/>
          <a:p>
            <a:r>
              <a:rPr lang="en-US" dirty="0"/>
              <a:t>Checklist – personal</a:t>
            </a:r>
          </a:p>
        </p:txBody>
      </p:sp>
      <p:sp>
        <p:nvSpPr>
          <p:cNvPr id="3" name="Text Placeholder 2">
            <a:extLst>
              <a:ext uri="{FF2B5EF4-FFF2-40B4-BE49-F238E27FC236}">
                <a16:creationId xmlns:a16="http://schemas.microsoft.com/office/drawing/2014/main" id="{C0E8CB22-71C8-4C64-ADF6-706C46C5AD76}"/>
              </a:ext>
            </a:extLst>
          </p:cNvPr>
          <p:cNvSpPr>
            <a:spLocks noGrp="1"/>
          </p:cNvSpPr>
          <p:nvPr>
            <p:ph type="body" sz="quarter" idx="10"/>
          </p:nvPr>
        </p:nvSpPr>
        <p:spPr>
          <a:xfrm>
            <a:off x="274638" y="1212850"/>
            <a:ext cx="11887200" cy="5478423"/>
          </a:xfrm>
        </p:spPr>
        <p:txBody>
          <a:bodyPr/>
          <a:lstStyle/>
          <a:p>
            <a:endParaRPr lang="en-US" dirty="0"/>
          </a:p>
          <a:p>
            <a:r>
              <a:rPr lang="en-US" dirty="0"/>
              <a:t>Clothing</a:t>
            </a:r>
          </a:p>
          <a:p>
            <a:r>
              <a:rPr lang="en-US" dirty="0"/>
              <a:t>Water/soda available</a:t>
            </a:r>
          </a:p>
          <a:p>
            <a:r>
              <a:rPr lang="en-US" dirty="0"/>
              <a:t>Stress toys / spinners</a:t>
            </a:r>
          </a:p>
          <a:p>
            <a:r>
              <a:rPr lang="en-US" dirty="0"/>
              <a:t>Props?</a:t>
            </a:r>
          </a:p>
          <a:p>
            <a:r>
              <a:rPr lang="en-US" dirty="0"/>
              <a:t>Hide your laptop bag</a:t>
            </a:r>
          </a:p>
          <a:p>
            <a:endParaRPr lang="en-US" dirty="0"/>
          </a:p>
          <a:p>
            <a:r>
              <a:rPr lang="en-US" dirty="0"/>
              <a:t>Are you </a:t>
            </a:r>
            <a:r>
              <a:rPr lang="en-US"/>
              <a:t>ok with being </a:t>
            </a:r>
            <a:r>
              <a:rPr lang="en-US" dirty="0"/>
              <a:t>recorded?</a:t>
            </a:r>
          </a:p>
        </p:txBody>
      </p:sp>
    </p:spTree>
    <p:extLst>
      <p:ext uri="{BB962C8B-B14F-4D97-AF65-F5344CB8AC3E}">
        <p14:creationId xmlns:p14="http://schemas.microsoft.com/office/powerpoint/2010/main" val="13578150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r>
              <a:rPr lang="en-US" dirty="0"/>
              <a:t>Screen test / resolution test</a:t>
            </a:r>
          </a:p>
          <a:p>
            <a:r>
              <a:rPr lang="en-US" dirty="0"/>
              <a:t>Microphone test</a:t>
            </a:r>
          </a:p>
          <a:p>
            <a:r>
              <a:rPr lang="en-US" dirty="0"/>
              <a:t>Network test</a:t>
            </a:r>
          </a:p>
          <a:p>
            <a:r>
              <a:rPr lang="en-US" dirty="0"/>
              <a:t>Code / text display test</a:t>
            </a:r>
          </a:p>
          <a:p>
            <a:r>
              <a:rPr lang="en-US" dirty="0"/>
              <a:t>Notes available</a:t>
            </a:r>
          </a:p>
          <a:p>
            <a:endParaRPr lang="en-US" dirty="0"/>
          </a:p>
          <a:p>
            <a:r>
              <a:rPr lang="en-US" dirty="0"/>
              <a:t>Bathroom break</a:t>
            </a:r>
          </a:p>
        </p:txBody>
      </p:sp>
    </p:spTree>
    <p:extLst>
      <p:ext uri="{BB962C8B-B14F-4D97-AF65-F5344CB8AC3E}">
        <p14:creationId xmlns:p14="http://schemas.microsoft.com/office/powerpoint/2010/main" val="234975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AA37E1-DEB4-4DE1-AAD2-C9230B80C122}"/>
              </a:ext>
            </a:extLst>
          </p:cNvPr>
          <p:cNvSpPr>
            <a:spLocks noGrp="1"/>
          </p:cNvSpPr>
          <p:nvPr>
            <p:ph type="title"/>
          </p:nvPr>
        </p:nvSpPr>
        <p:spPr/>
        <p:txBody>
          <a:bodyPr/>
          <a:lstStyle/>
          <a:p>
            <a:r>
              <a:rPr lang="en-US" dirty="0"/>
              <a:t>Ready, set, present!</a:t>
            </a:r>
          </a:p>
        </p:txBody>
      </p:sp>
    </p:spTree>
    <p:extLst>
      <p:ext uri="{BB962C8B-B14F-4D97-AF65-F5344CB8AC3E}">
        <p14:creationId xmlns:p14="http://schemas.microsoft.com/office/powerpoint/2010/main" val="10092696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4C2F-1AE9-4812-B2C4-9D73D59A7151}"/>
              </a:ext>
            </a:extLst>
          </p:cNvPr>
          <p:cNvSpPr>
            <a:spLocks noGrp="1"/>
          </p:cNvSpPr>
          <p:nvPr>
            <p:ph type="title"/>
          </p:nvPr>
        </p:nvSpPr>
        <p:spPr/>
        <p:txBody>
          <a:bodyPr/>
          <a:lstStyle/>
          <a:p>
            <a:r>
              <a:rPr lang="en-US" dirty="0"/>
              <a:t>The intro…</a:t>
            </a:r>
          </a:p>
        </p:txBody>
      </p:sp>
    </p:spTree>
    <p:extLst>
      <p:ext uri="{BB962C8B-B14F-4D97-AF65-F5344CB8AC3E}">
        <p14:creationId xmlns:p14="http://schemas.microsoft.com/office/powerpoint/2010/main" val="3325994700"/>
      </p:ext>
    </p:extLst>
  </p:cSld>
  <p:clrMapOvr>
    <a:masterClrMapping/>
  </p:clrMapOvr>
  <p:transition advTm="411">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86E5C-939B-4C0F-975B-DD9B567E8681}"/>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4D9805D0-4013-4E2C-BBDC-1F56D8D69357}"/>
              </a:ext>
            </a:extLst>
          </p:cNvPr>
          <p:cNvSpPr>
            <a:spLocks noGrp="1"/>
          </p:cNvSpPr>
          <p:nvPr>
            <p:ph type="body" sz="quarter" idx="10"/>
          </p:nvPr>
        </p:nvSpPr>
        <p:spPr>
          <a:xfrm>
            <a:off x="274638" y="1212850"/>
            <a:ext cx="11887200" cy="6155531"/>
          </a:xfrm>
        </p:spPr>
        <p:txBody>
          <a:bodyPr/>
          <a:lstStyle/>
          <a:p>
            <a:r>
              <a:rPr lang="en-US" dirty="0"/>
              <a:t>The intro</a:t>
            </a:r>
          </a:p>
          <a:p>
            <a:r>
              <a:rPr lang="en-US" dirty="0"/>
              <a:t>Avoiding eye charts</a:t>
            </a:r>
          </a:p>
          <a:p>
            <a:r>
              <a:rPr lang="en-US" dirty="0"/>
              <a:t>Code editors and shells</a:t>
            </a:r>
          </a:p>
          <a:p>
            <a:r>
              <a:rPr lang="en-US" dirty="0"/>
              <a:t>Human interaction</a:t>
            </a:r>
          </a:p>
          <a:p>
            <a:r>
              <a:rPr lang="en-US" dirty="0"/>
              <a:t>Dealing with problems</a:t>
            </a:r>
          </a:p>
          <a:p>
            <a:r>
              <a:rPr lang="en-US" dirty="0"/>
              <a:t>Pre-talk prep</a:t>
            </a:r>
          </a:p>
          <a:p>
            <a:endParaRPr lang="en-US" dirty="0"/>
          </a:p>
          <a:p>
            <a:endParaRPr lang="en-US" dirty="0"/>
          </a:p>
          <a:p>
            <a:endParaRPr lang="en-US" dirty="0"/>
          </a:p>
        </p:txBody>
      </p:sp>
    </p:spTree>
    <p:extLst>
      <p:ext uri="{BB962C8B-B14F-4D97-AF65-F5344CB8AC3E}">
        <p14:creationId xmlns:p14="http://schemas.microsoft.com/office/powerpoint/2010/main" val="15606514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5401922"/>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3"/>
              </a:rPr>
              <a:t>github.com/</a:t>
            </a:r>
            <a:r>
              <a:rPr lang="en-US" sz="4400" dirty="0" err="1">
                <a:solidFill>
                  <a:schemeClr val="tx1"/>
                </a:solidFill>
                <a:latin typeface="Segoe UI" panose="020B0502040204020203" pitchFamily="34" charset="0"/>
                <a:cs typeface="Segoe UI" panose="020B0502040204020203" pitchFamily="34" charset="0"/>
                <a:hlinkClick r:id="rId3"/>
              </a:rPr>
              <a:t>dmakogon</a:t>
            </a:r>
            <a:r>
              <a:rPr lang="en-US" sz="4400" dirty="0">
                <a:solidFill>
                  <a:schemeClr val="tx1"/>
                </a:solidFill>
                <a:latin typeface="Segoe UI" panose="020B0502040204020203" pitchFamily="34" charset="0"/>
                <a:cs typeface="Segoe UI" panose="020B0502040204020203" pitchFamily="34" charset="0"/>
                <a:hlinkClick r:id="rId3"/>
              </a:rPr>
              <a:t>/novacc2017.2</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custDataLst>
      <p:tags r:id="rId1"/>
    </p:custDataLst>
    <p:extLst>
      <p:ext uri="{BB962C8B-B14F-4D97-AF65-F5344CB8AC3E}">
        <p14:creationId xmlns:p14="http://schemas.microsoft.com/office/powerpoint/2010/main" val="1269432254"/>
      </p:ext>
    </p:extLst>
  </p:cSld>
  <p:clrMapOvr>
    <a:masterClrMapping/>
  </p:clrMapOvr>
  <p:transition advTm="16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spTree>
    <p:extLst>
      <p:ext uri="{BB962C8B-B14F-4D97-AF65-F5344CB8AC3E}">
        <p14:creationId xmlns:p14="http://schemas.microsoft.com/office/powerpoint/2010/main" val="3909548057"/>
      </p:ext>
    </p:extLst>
  </p:cSld>
  <p:clrMapOvr>
    <a:masterClrMapping/>
  </p:clrMapOvr>
  <p:transition advTm="427">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advTm="56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Bullets:</a:t>
            </a:r>
          </a:p>
          <a:p>
            <a:pPr marL="571500" indent="-571500">
              <a:buFont typeface="Arial" panose="020B0604020202020204" pitchFamily="34" charset="0"/>
              <a:buChar char="•"/>
            </a:pPr>
            <a:r>
              <a:rPr lang="en-US" dirty="0"/>
              <a:t>Yay?</a:t>
            </a:r>
          </a:p>
          <a:p>
            <a:r>
              <a:rPr lang="en-US" dirty="0"/>
              <a:t>    Nay?</a:t>
            </a:r>
          </a:p>
          <a:p>
            <a:endParaRPr lang="en-US" dirty="0"/>
          </a:p>
          <a:p>
            <a:r>
              <a:rPr lang="en-US" dirty="0"/>
              <a:t>Make your point with few words, speak the rest</a:t>
            </a:r>
          </a:p>
        </p:txBody>
      </p:sp>
    </p:spTree>
    <p:custDataLst>
      <p:tags r:id="rId1"/>
    </p:custDataLst>
    <p:extLst>
      <p:ext uri="{BB962C8B-B14F-4D97-AF65-F5344CB8AC3E}">
        <p14:creationId xmlns:p14="http://schemas.microsoft.com/office/powerpoint/2010/main" val="1868724837"/>
      </p:ext>
    </p:extLst>
  </p:cSld>
  <p:clrMapOvr>
    <a:masterClrMapping/>
  </p:clrMapOvr>
  <p:transition advTm="25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Code eyecharts</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2646878"/>
          </a:xfrm>
        </p:spPr>
        <p:txBody>
          <a:bodyPr/>
          <a:lstStyle/>
          <a:p>
            <a:endParaRPr lang="en-US" dirty="0"/>
          </a:p>
          <a:p>
            <a:endParaRPr lang="en-US" dirty="0"/>
          </a:p>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44148"/>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22237" y="44148"/>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44885260"/>
      </p:ext>
    </p:extLst>
  </p:cSld>
  <p:clrMapOvr>
    <a:masterClrMapping/>
  </p:clrMapOvr>
  <p:transition advTm="29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3|0.4"/>
</p:tagLst>
</file>

<file path=ppt/tags/tag3.xml><?xml version="1.0" encoding="utf-8"?>
<p:tagLst xmlns:a="http://schemas.openxmlformats.org/drawingml/2006/main" xmlns:r="http://schemas.openxmlformats.org/officeDocument/2006/relationships" xmlns:p="http://schemas.openxmlformats.org/presentationml/2006/main">
  <p:tag name="TIMING" val="|0.4|0.5|0.5|0.5"/>
</p:tagLst>
</file>

<file path=ppt/tags/tag4.xml><?xml version="1.0" encoding="utf-8"?>
<p:tagLst xmlns:a="http://schemas.openxmlformats.org/drawingml/2006/main" xmlns:r="http://schemas.openxmlformats.org/officeDocument/2006/relationships" xmlns:p="http://schemas.openxmlformats.org/presentationml/2006/main">
  <p:tag name="TIMING" val="|0.4|0.5|1"/>
</p:tagLst>
</file>

<file path=ppt/tags/tag5.xml><?xml version="1.0" encoding="utf-8"?>
<p:tagLst xmlns:a="http://schemas.openxmlformats.org/drawingml/2006/main" xmlns:r="http://schemas.openxmlformats.org/officeDocument/2006/relationships" xmlns:p="http://schemas.openxmlformats.org/presentationml/2006/main">
  <p:tag name="TIMING" val="|0.1|0.5|0.5"/>
</p:tagLst>
</file>

<file path=ppt/tags/tag6.xml><?xml version="1.0" encoding="utf-8"?>
<p:tagLst xmlns:a="http://schemas.openxmlformats.org/drawingml/2006/main" xmlns:r="http://schemas.openxmlformats.org/officeDocument/2006/relationships" xmlns:p="http://schemas.openxmlformats.org/presentationml/2006/main">
  <p:tag name="TIMING" val="|0.4|0.7|1.2|0.8|0.8|13"/>
</p:tagLst>
</file>

<file path=ppt/tags/tag7.xml><?xml version="1.0" encoding="utf-8"?>
<p:tagLst xmlns:a="http://schemas.openxmlformats.org/drawingml/2006/main" xmlns:r="http://schemas.openxmlformats.org/officeDocument/2006/relationships" xmlns:p="http://schemas.openxmlformats.org/presentationml/2006/main">
  <p:tag name="TIMING" val="|1.4"/>
</p:tagLst>
</file>

<file path=ppt/tags/tag8.xml><?xml version="1.0" encoding="utf-8"?>
<p:tagLst xmlns:a="http://schemas.openxmlformats.org/drawingml/2006/main" xmlns:r="http://schemas.openxmlformats.org/officeDocument/2006/relationships" xmlns:p="http://schemas.openxmlformats.org/presentationml/2006/main">
  <p:tag name="TIMING" val="|1.9|0.6"/>
</p:tagLst>
</file>

<file path=ppt/tags/tag9.xml><?xml version="1.0" encoding="utf-8"?>
<p:tagLst xmlns:a="http://schemas.openxmlformats.org/drawingml/2006/main" xmlns:r="http://schemas.openxmlformats.org/officeDocument/2006/relationships" xmlns:p="http://schemas.openxmlformats.org/presentationml/2006/main">
  <p:tag name="TIMING" val="|0.4|10.9"/>
</p:tagLst>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16458</TotalTime>
  <Words>5717</Words>
  <Application>Microsoft Office PowerPoint</Application>
  <PresentationFormat>Custom</PresentationFormat>
  <Paragraphs>416</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Real simple agenda</vt:lpstr>
      <vt:lpstr>The intro…</vt:lpstr>
      <vt:lpstr>PowerPoint Presentation</vt:lpstr>
      <vt:lpstr>Eye charts</vt:lpstr>
      <vt:lpstr>Obligatory "bullet" eye-chart slide</vt:lpstr>
      <vt:lpstr>Bullets (or not)</vt:lpstr>
      <vt:lpstr>Code eyecharts</vt:lpstr>
      <vt:lpstr>Code editors and shells…</vt:lpstr>
      <vt:lpstr>Human interaction</vt:lpstr>
      <vt:lpstr>Know your audience</vt:lpstr>
      <vt:lpstr>Jokes</vt:lpstr>
      <vt:lpstr>Your voice </vt:lpstr>
      <vt:lpstr>Your location</vt:lpstr>
      <vt:lpstr>Highlighting</vt:lpstr>
      <vt:lpstr>Terms and acronyms</vt:lpstr>
      <vt:lpstr>Q&amp;A – what to do</vt:lpstr>
      <vt:lpstr>PowerPoint Presentation</vt:lpstr>
      <vt:lpstr>Dealing with problems</vt:lpstr>
      <vt:lpstr>Dealing with problems</vt:lpstr>
      <vt:lpstr>Computer crash</vt:lpstr>
      <vt:lpstr>Network failure</vt:lpstr>
      <vt:lpstr>Demo failure</vt:lpstr>
      <vt:lpstr>Dead air</vt:lpstr>
      <vt:lpstr>Organizing your talk</vt:lpstr>
      <vt:lpstr>Content to consider</vt:lpstr>
      <vt:lpstr>Where do code &amp; demo go?</vt:lpstr>
      <vt:lpstr>Bouncing between apps</vt:lpstr>
      <vt:lpstr>Bouncing between apps</vt:lpstr>
      <vt:lpstr>Pre-talk prep</vt:lpstr>
      <vt:lpstr>Rehearsing and timing</vt:lpstr>
      <vt:lpstr>Where is a clock?</vt:lpstr>
      <vt:lpstr>Checklist - hardware</vt:lpstr>
      <vt:lpstr>Checklist - software</vt:lpstr>
      <vt:lpstr>Checklist – non-essentials</vt:lpstr>
      <vt:lpstr>Checklist – personal</vt:lpstr>
      <vt:lpstr>Checklist – before presenting</vt:lpstr>
      <vt:lpstr>Ready, set, present!</vt:lpstr>
      <vt:lpstr>Summary</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382</cp:revision>
  <dcterms:created xsi:type="dcterms:W3CDTF">2016-02-04T21:48:58Z</dcterms:created>
  <dcterms:modified xsi:type="dcterms:W3CDTF">2017-10-07T04:10:30Z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